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8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8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8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7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6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7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4477-632A-49E9-A78E-B5FBFC1B2B8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6B6F-64D0-45C3-86FC-C1F30F2A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5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about whether the research design (and data analysis) warrants the conclusions.</a:t>
            </a:r>
          </a:p>
          <a:p>
            <a:r>
              <a:rPr lang="en-US" dirty="0" smtClean="0"/>
              <a:t>Concerned with:</a:t>
            </a:r>
          </a:p>
          <a:p>
            <a:pPr lvl="1"/>
            <a:r>
              <a:rPr lang="en-US" dirty="0" smtClean="0"/>
              <a:t>Causal relationships</a:t>
            </a:r>
          </a:p>
          <a:p>
            <a:pPr lvl="1"/>
            <a:r>
              <a:rPr lang="en-US" dirty="0" smtClean="0"/>
              <a:t>Various threats to internal validity</a:t>
            </a:r>
          </a:p>
          <a:p>
            <a:pPr lvl="2"/>
            <a:r>
              <a:rPr lang="en-US" dirty="0" smtClean="0"/>
              <a:t>Single group</a:t>
            </a:r>
          </a:p>
          <a:p>
            <a:pPr lvl="2"/>
            <a:r>
              <a:rPr lang="en-US" dirty="0" smtClean="0"/>
              <a:t>Multiple group</a:t>
            </a:r>
          </a:p>
          <a:p>
            <a:pPr lvl="2"/>
            <a:r>
              <a:rPr lang="en-US" dirty="0" smtClean="0"/>
              <a:t>Social </a:t>
            </a:r>
            <a:r>
              <a:rPr lang="en-US" dirty="0"/>
              <a:t>effects</a:t>
            </a:r>
          </a:p>
          <a:p>
            <a:pPr lvl="2"/>
            <a:r>
              <a:rPr lang="en-US" dirty="0" smtClean="0"/>
              <a:t>Experimenter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9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conditions are needed to establish a casual relationship:</a:t>
            </a:r>
          </a:p>
          <a:p>
            <a:pPr lvl="1"/>
            <a:r>
              <a:rPr lang="en-US" dirty="0" smtClean="0"/>
              <a:t>Temporal condition: Presumptive cause must precede the effect.</a:t>
            </a:r>
          </a:p>
          <a:p>
            <a:pPr lvl="1"/>
            <a:r>
              <a:rPr lang="en-US" dirty="0" smtClean="0"/>
              <a:t>Statistical relationship between cause and effect.</a:t>
            </a:r>
          </a:p>
          <a:p>
            <a:pPr lvl="2"/>
            <a:r>
              <a:rPr lang="en-US" dirty="0" smtClean="0"/>
              <a:t>Correlation</a:t>
            </a:r>
          </a:p>
          <a:p>
            <a:pPr lvl="2"/>
            <a:r>
              <a:rPr lang="en-US" i="1" dirty="0" smtClean="0"/>
              <a:t>t </a:t>
            </a:r>
            <a:r>
              <a:rPr lang="en-US" dirty="0" smtClean="0"/>
              <a:t>test, ANOVA, or other statistical test of a null </a:t>
            </a:r>
            <a:r>
              <a:rPr lang="en-US" dirty="0" err="1" smtClean="0"/>
              <a:t>hyp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Elimination of plausible alternative explanations.</a:t>
            </a:r>
          </a:p>
          <a:p>
            <a:pPr lvl="3"/>
            <a:r>
              <a:rPr lang="en-US" dirty="0" smtClean="0"/>
              <a:t>This is usually the most difficult to </a:t>
            </a:r>
            <a:r>
              <a:rPr lang="en-US" dirty="0" err="1" smtClean="0"/>
              <a:t>esbablished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8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Plausible Alternative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group threats</a:t>
            </a:r>
          </a:p>
          <a:p>
            <a:pPr marL="457200" lvl="1" indent="0">
              <a:buNone/>
            </a:pPr>
            <a:r>
              <a:rPr lang="en-US" dirty="0" smtClean="0"/>
              <a:t>	Posttest only design:	X---------------&gt;O</a:t>
            </a:r>
          </a:p>
          <a:p>
            <a:pPr marL="457200" lvl="1" indent="0">
              <a:buNone/>
            </a:pPr>
            <a:r>
              <a:rPr lang="en-US" dirty="0" smtClean="0"/>
              <a:t>		or 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Prettest-postest</a:t>
            </a:r>
            <a:r>
              <a:rPr lang="en-US" dirty="0" smtClean="0"/>
              <a:t> design:	O-------X------</a:t>
            </a:r>
            <a:r>
              <a:rPr lang="en-US" dirty="0" smtClean="0">
                <a:sym typeface="Wingdings" panose="05000000000000000000" pitchFamily="2" charset="2"/>
              </a:rPr>
              <a:t>&gt;O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			</a:t>
            </a:r>
            <a:r>
              <a:rPr lang="en-US" sz="1800" dirty="0" smtClean="0">
                <a:sym typeface="Wingdings" panose="05000000000000000000" pitchFamily="2" charset="2"/>
              </a:rPr>
              <a:t>Note X is a treatment</a:t>
            </a:r>
          </a:p>
          <a:p>
            <a:pPr marL="45720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</a:t>
            </a:r>
            <a:r>
              <a:rPr lang="en-US" sz="1800" dirty="0" smtClean="0">
                <a:sym typeface="Wingdings" panose="05000000000000000000" pitchFamily="2" charset="2"/>
              </a:rPr>
              <a:t>				O is an observation or 	</a:t>
            </a:r>
          </a:p>
          <a:p>
            <a:pPr marL="45720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</a:t>
            </a:r>
            <a:r>
              <a:rPr lang="en-US" sz="1800" dirty="0" smtClean="0">
                <a:sym typeface="Wingdings" panose="05000000000000000000" pitchFamily="2" charset="2"/>
              </a:rPr>
              <a:t>				measurement</a:t>
            </a:r>
            <a:br>
              <a:rPr lang="en-US" sz="1800" dirty="0" smtClean="0">
                <a:sym typeface="Wingdings" panose="05000000000000000000" pitchFamily="2" charset="2"/>
              </a:rPr>
            </a:br>
            <a:r>
              <a:rPr lang="en-US" sz="1800" dirty="0" smtClean="0">
                <a:sym typeface="Wingdings" panose="05000000000000000000" pitchFamily="2" charset="2"/>
              </a:rPr>
              <a:t/>
            </a:r>
            <a:br>
              <a:rPr lang="en-US" sz="1800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Threats include: History, maturation, testing, instrumentation, mortality, regression (to the mean)</a:t>
            </a:r>
            <a:endParaRPr lang="en-US" sz="1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18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Plausible Alternative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group threats</a:t>
            </a:r>
          </a:p>
          <a:p>
            <a:pPr marL="457200" lvl="1" indent="0">
              <a:buNone/>
            </a:pPr>
            <a:r>
              <a:rPr lang="en-US" dirty="0" smtClean="0"/>
              <a:t>Typically involve interactions of single-group threats and selection (of participants).</a:t>
            </a:r>
          </a:p>
          <a:p>
            <a:pPr marL="857250" lvl="2" indent="0">
              <a:buNone/>
            </a:pPr>
            <a:r>
              <a:rPr lang="en-US" dirty="0" smtClean="0"/>
              <a:t>Selection-history</a:t>
            </a:r>
          </a:p>
          <a:p>
            <a:pPr marL="857250" lvl="2" indent="0">
              <a:buNone/>
            </a:pPr>
            <a:r>
              <a:rPr lang="en-US" dirty="0" smtClean="0"/>
              <a:t>Selection-maturation</a:t>
            </a:r>
          </a:p>
          <a:p>
            <a:pPr marL="857250" lvl="2" indent="0">
              <a:buNone/>
            </a:pPr>
            <a:r>
              <a:rPr lang="en-US" dirty="0" smtClean="0"/>
              <a:t>Selection-testing</a:t>
            </a:r>
          </a:p>
          <a:p>
            <a:pPr marL="857250" lvl="2" indent="0">
              <a:buNone/>
            </a:pPr>
            <a:r>
              <a:rPr lang="en-US" dirty="0" smtClean="0"/>
              <a:t>Selection-instrumentation</a:t>
            </a:r>
          </a:p>
          <a:p>
            <a:pPr marL="857250" lvl="2" indent="0">
              <a:buNone/>
            </a:pPr>
            <a:r>
              <a:rPr lang="en-US" dirty="0" smtClean="0"/>
              <a:t>Selection-regression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2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that result from social interaction</a:t>
            </a:r>
          </a:p>
          <a:p>
            <a:pPr marL="400050" lvl="1" indent="0">
              <a:buNone/>
            </a:pPr>
            <a:r>
              <a:rPr lang="en-US" dirty="0" smtClean="0"/>
              <a:t>Diffusion of treatment</a:t>
            </a:r>
          </a:p>
          <a:p>
            <a:pPr marL="400050" lvl="1" indent="0">
              <a:buNone/>
            </a:pPr>
            <a:r>
              <a:rPr lang="en-US" dirty="0" smtClean="0"/>
              <a:t>Imitation of treatment</a:t>
            </a:r>
          </a:p>
          <a:p>
            <a:pPr marL="400050" lvl="1" indent="0">
              <a:buNone/>
            </a:pPr>
            <a:r>
              <a:rPr lang="en-US" dirty="0" smtClean="0"/>
              <a:t>Compensatory Rivalry (John Henry Effect)</a:t>
            </a:r>
          </a:p>
          <a:p>
            <a:pPr marL="400050" lvl="1" indent="0">
              <a:buNone/>
            </a:pPr>
            <a:r>
              <a:rPr lang="en-US" dirty="0" smtClean="0"/>
              <a:t>Resentful Demoralization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7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Internal Validity</vt:lpstr>
      <vt:lpstr>Internal Validity</vt:lpstr>
      <vt:lpstr>Causal Relationships</vt:lpstr>
      <vt:lpstr>Plausible Alternative Explanations</vt:lpstr>
      <vt:lpstr>Plausible Alternative Explanations</vt:lpstr>
      <vt:lpstr>Social Effects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Validity</dc:title>
  <dc:creator>George H Olson</dc:creator>
  <cp:lastModifiedBy>George H Olson</cp:lastModifiedBy>
  <cp:revision>3</cp:revision>
  <dcterms:created xsi:type="dcterms:W3CDTF">2014-02-18T19:37:43Z</dcterms:created>
  <dcterms:modified xsi:type="dcterms:W3CDTF">2014-02-18T20:05:44Z</dcterms:modified>
</cp:coreProperties>
</file>