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0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7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3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0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7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3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3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1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9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7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F2106-C8D3-4D67-B61C-C230150105B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E2425-47E6-4ABA-ACAE-EB4AA091A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9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on Type I and Type II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someone be </a:t>
            </a:r>
            <a:r>
              <a:rPr lang="en-US" dirty="0"/>
              <a:t>arrested if they really are presumed </a:t>
            </a:r>
            <a:r>
              <a:rPr lang="en-US" dirty="0" smtClean="0"/>
              <a:t>innocent?</a:t>
            </a:r>
          </a:p>
          <a:p>
            <a:r>
              <a:rPr lang="en-US" dirty="0" smtClean="0"/>
              <a:t>Why do some individuals who really are guilty go free?</a:t>
            </a:r>
          </a:p>
          <a:p>
            <a:r>
              <a:rPr lang="en-US" dirty="0" smtClean="0"/>
              <a:t>The answer to these questions can be understood in the context of hypothesis testing, which shares </a:t>
            </a:r>
            <a:r>
              <a:rPr lang="en-US" dirty="0" smtClean="0">
                <a:solidFill>
                  <a:srgbClr val="7030A0"/>
                </a:solidFill>
              </a:rPr>
              <a:t>four common elements </a:t>
            </a:r>
            <a:r>
              <a:rPr lang="en-US" dirty="0" smtClean="0"/>
              <a:t>with the justice system.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85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Commonality: the Alternative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/>
              <a:t>The alternative hypothesis -</a:t>
            </a:r>
            <a:r>
              <a:rPr lang="en-US" dirty="0"/>
              <a:t> This is the reason a criminal is arrested. Obviously the police don't think the arrested person is innocent or they wouldn't arrest him</a:t>
            </a:r>
            <a:r>
              <a:rPr lang="en-US" dirty="0">
                <a:solidFill>
                  <a:srgbClr val="7030A0"/>
                </a:solidFill>
              </a:rPr>
              <a:t>. In statistics the alternative hypothesis is the hypothesis the researchers wish to evaluate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47396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Commonality: the 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null hypothesis - In the criminal justice system a person is presumed innocent. </a:t>
            </a:r>
          </a:p>
          <a:p>
            <a:r>
              <a:rPr lang="en-US" dirty="0" smtClean="0"/>
              <a:t>In both the judicial system and statistics the null hypothesis states that the suspect or treatment didn't do anything, i.e., nothing out of the ordinary happened.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null is the logical opposite of the alternative hypothesis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15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Commonality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 standard of judgment -</a:t>
            </a:r>
            <a:r>
              <a:rPr lang="en-US" dirty="0"/>
              <a:t> In the justice system and </a:t>
            </a:r>
            <a:r>
              <a:rPr lang="en-US" dirty="0" smtClean="0"/>
              <a:t>in statistics </a:t>
            </a:r>
            <a:r>
              <a:rPr lang="en-US" dirty="0"/>
              <a:t>there </a:t>
            </a:r>
            <a:r>
              <a:rPr lang="en-US" dirty="0" smtClean="0"/>
              <a:t>are </a:t>
            </a:r>
            <a:r>
              <a:rPr lang="en-US" dirty="0"/>
              <a:t>no </a:t>
            </a:r>
            <a:r>
              <a:rPr lang="en-US" dirty="0" smtClean="0"/>
              <a:t>absolute proofs.</a:t>
            </a:r>
          </a:p>
          <a:p>
            <a:r>
              <a:rPr lang="en-US" dirty="0" smtClean="0"/>
              <a:t>A </a:t>
            </a:r>
            <a:r>
              <a:rPr lang="en-US" dirty="0"/>
              <a:t>standard has to be set for rejecting the null hypothesis.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the justice system the standard is </a:t>
            </a:r>
            <a:r>
              <a:rPr lang="en-US" dirty="0" smtClean="0"/>
              <a:t>"reasonable </a:t>
            </a:r>
            <a:r>
              <a:rPr lang="en-US" dirty="0"/>
              <a:t>doubt". </a:t>
            </a:r>
            <a:r>
              <a:rPr lang="en-US" dirty="0" smtClean="0"/>
              <a:t>Reject the </a:t>
            </a:r>
            <a:r>
              <a:rPr lang="en-US" dirty="0"/>
              <a:t>null hypothesis </a:t>
            </a:r>
            <a:r>
              <a:rPr lang="en-US" dirty="0" smtClean="0"/>
              <a:t>when there is </a:t>
            </a:r>
            <a:r>
              <a:rPr lang="en-US" dirty="0"/>
              <a:t>reasonable doubt.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statistics the standard is the </a:t>
            </a:r>
            <a:r>
              <a:rPr lang="en-US" dirty="0" smtClean="0"/>
              <a:t>probability </a:t>
            </a:r>
            <a:r>
              <a:rPr lang="en-US" dirty="0"/>
              <a:t>that the effect is due to </a:t>
            </a:r>
            <a:r>
              <a:rPr lang="en-US" dirty="0" smtClean="0"/>
              <a:t>random. </a:t>
            </a:r>
            <a:r>
              <a:rPr lang="en-US" dirty="0"/>
              <a:t>This standard is often set at 5% which is called the </a:t>
            </a:r>
            <a:r>
              <a:rPr lang="en-US" dirty="0">
                <a:solidFill>
                  <a:srgbClr val="7030A0"/>
                </a:solidFill>
              </a:rPr>
              <a:t>alpha level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073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Commonality: Sample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is the information evaluated in order to reach a conclusion. </a:t>
            </a:r>
          </a:p>
          <a:p>
            <a:r>
              <a:rPr lang="en-US" dirty="0" smtClean="0"/>
              <a:t>In a statistical analysis the data are usually numerical.</a:t>
            </a:r>
          </a:p>
          <a:p>
            <a:r>
              <a:rPr lang="en-US" dirty="0" smtClean="0"/>
              <a:t>In the justice system, the data can  occur in a wide diversity of forms</a:t>
            </a:r>
          </a:p>
          <a:p>
            <a:pPr lvl="1"/>
            <a:r>
              <a:rPr lang="en-US" dirty="0" smtClean="0"/>
              <a:t>eye-witness, fiber analysis, fingerprints, DNA analysis, etc.</a:t>
            </a:r>
          </a:p>
          <a:p>
            <a:r>
              <a:rPr lang="en-US" dirty="0" smtClean="0"/>
              <a:t>Both statistical analysis and the justice system operate partial information (i.e., the samples of data)</a:t>
            </a:r>
          </a:p>
          <a:p>
            <a:pPr lvl="1"/>
            <a:r>
              <a:rPr lang="en-US" dirty="0" smtClean="0"/>
              <a:t>Getting the whole truth and nothing but the truth is not possible in the real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2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Rejecting 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only takes one good piece of evidence to </a:t>
            </a:r>
            <a:r>
              <a:rPr lang="en-US" dirty="0" smtClean="0"/>
              <a:t>reject a null, but an </a:t>
            </a:r>
            <a:r>
              <a:rPr lang="en-US" dirty="0"/>
              <a:t>endless amount to prove it correct.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null is rejected then logically the alternative hypothesis is accepted.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why both the justice system and statistics concentrate on disproving or rejecting the null hypothesis rather than proving the alternative. </a:t>
            </a:r>
          </a:p>
        </p:txBody>
      </p:sp>
    </p:spTree>
    <p:extLst>
      <p:ext uri="{BB962C8B-B14F-4D97-AF65-F5344CB8AC3E}">
        <p14:creationId xmlns:p14="http://schemas.microsoft.com/office/powerpoint/2010/main" val="403594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 and Type II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Type I errors: </a:t>
            </a:r>
            <a:r>
              <a:rPr lang="en-US" dirty="0" smtClean="0"/>
              <a:t>Neither the legal system or statistical testing are perfect. A jury sometimes makes an error and an innocent person goes to jail. Statisticians sometimes reject the null hypothesis when it is actually TRUE.</a:t>
            </a:r>
          </a:p>
          <a:p>
            <a:r>
              <a:rPr lang="en-US" b="1" dirty="0" smtClean="0"/>
              <a:t>Type </a:t>
            </a:r>
            <a:r>
              <a:rPr lang="en-US" b="1" dirty="0"/>
              <a:t>II errors: </a:t>
            </a:r>
            <a:r>
              <a:rPr lang="en-US" dirty="0"/>
              <a:t>Sometimes, guilty people are set free. </a:t>
            </a:r>
            <a:r>
              <a:rPr lang="en-US" dirty="0" smtClean="0"/>
              <a:t>Statisticians sometimes fail to reject a null hypothesis when it really is false.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257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I</a:t>
            </a:r>
            <a:br>
              <a:rPr lang="en-US" dirty="0" smtClean="0"/>
            </a:br>
            <a:r>
              <a:rPr lang="en-US" dirty="0" smtClean="0"/>
              <a:t> and Type II Error Truth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479047"/>
              </p:ext>
            </p:extLst>
          </p:nvPr>
        </p:nvGraphicFramePr>
        <p:xfrm>
          <a:off x="457200" y="2209798"/>
          <a:ext cx="7696200" cy="3352801"/>
        </p:xfrm>
        <a:graphic>
          <a:graphicData uri="http://schemas.openxmlformats.org/drawingml/2006/table">
            <a:tbl>
              <a:tblPr firstRow="1" firstCol="1" bandRow="1"/>
              <a:tblGrid>
                <a:gridCol w="2536248"/>
                <a:gridCol w="2798618"/>
                <a:gridCol w="2361334"/>
              </a:tblGrid>
              <a:tr h="943359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Null hypothesis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000" b="1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is true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Null hypothesis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000" b="1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is false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204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Reject null hypothesis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Type I error</a:t>
                      </a:r>
                      <a:b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False positive</a:t>
                      </a: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Correct outcome</a:t>
                      </a:r>
                      <a:b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True positive</a:t>
                      </a: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04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Fail to reject null hypothesis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Correct outcome</a:t>
                      </a:r>
                      <a:b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True negative</a:t>
                      </a: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Type II error</a:t>
                      </a:r>
                      <a:b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False negative</a:t>
                      </a: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2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365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Presentation on Type I and Type II Errors</vt:lpstr>
      <vt:lpstr>First Commonality: the Alternative Hypothesis</vt:lpstr>
      <vt:lpstr>Second Commonality: the Null Hypothesis</vt:lpstr>
      <vt:lpstr>Third Commonality</vt:lpstr>
      <vt:lpstr>Fourth Commonality: Sample Data</vt:lpstr>
      <vt:lpstr>Criteria for Rejecting Null</vt:lpstr>
      <vt:lpstr>Type I and Type II Errors</vt:lpstr>
      <vt:lpstr>Type I  and Type II Error Truth Table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H Olson</dc:creator>
  <cp:lastModifiedBy>George H Olson</cp:lastModifiedBy>
  <cp:revision>7</cp:revision>
  <dcterms:created xsi:type="dcterms:W3CDTF">2012-10-03T18:54:42Z</dcterms:created>
  <dcterms:modified xsi:type="dcterms:W3CDTF">2014-02-18T18:46:22Z</dcterms:modified>
</cp:coreProperties>
</file>